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wdp" ContentType="image/vnd.ms-photo"/>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8" r:id="rId3"/>
  </p:sldMasterIdLst>
  <p:notesMasterIdLst>
    <p:notesMasterId r:id="rId63"/>
  </p:notesMasterIdLst>
  <p:handoutMasterIdLst>
    <p:handoutMasterId r:id="rId64"/>
  </p:handoutMasterIdLst>
  <p:sldIdLst>
    <p:sldId id="256" r:id="rId4"/>
    <p:sldId id="362" r:id="rId5"/>
    <p:sldId id="363" r:id="rId6"/>
    <p:sldId id="366" r:id="rId7"/>
    <p:sldId id="310" r:id="rId8"/>
    <p:sldId id="374" r:id="rId9"/>
    <p:sldId id="311" r:id="rId10"/>
    <p:sldId id="312" r:id="rId11"/>
    <p:sldId id="313" r:id="rId12"/>
    <p:sldId id="314" r:id="rId13"/>
    <p:sldId id="315" r:id="rId14"/>
    <p:sldId id="316" r:id="rId15"/>
    <p:sldId id="317" r:id="rId16"/>
    <p:sldId id="367" r:id="rId17"/>
    <p:sldId id="371" r:id="rId18"/>
    <p:sldId id="318" r:id="rId19"/>
    <p:sldId id="319" r:id="rId20"/>
    <p:sldId id="368" r:id="rId21"/>
    <p:sldId id="320" r:id="rId22"/>
    <p:sldId id="369" r:id="rId23"/>
    <p:sldId id="321" r:id="rId24"/>
    <p:sldId id="322" r:id="rId25"/>
    <p:sldId id="323" r:id="rId26"/>
    <p:sldId id="324" r:id="rId27"/>
    <p:sldId id="370" r:id="rId28"/>
    <p:sldId id="332" r:id="rId29"/>
    <p:sldId id="333" r:id="rId30"/>
    <p:sldId id="335" r:id="rId31"/>
    <p:sldId id="336" r:id="rId32"/>
    <p:sldId id="337" r:id="rId33"/>
    <p:sldId id="338" r:id="rId34"/>
    <p:sldId id="339" r:id="rId35"/>
    <p:sldId id="340" r:id="rId36"/>
    <p:sldId id="341" r:id="rId37"/>
    <p:sldId id="342" r:id="rId38"/>
    <p:sldId id="343" r:id="rId39"/>
    <p:sldId id="344" r:id="rId40"/>
    <p:sldId id="331" r:id="rId41"/>
    <p:sldId id="372" r:id="rId42"/>
    <p:sldId id="345" r:id="rId43"/>
    <p:sldId id="347" r:id="rId44"/>
    <p:sldId id="348" r:id="rId45"/>
    <p:sldId id="351" r:id="rId46"/>
    <p:sldId id="349" r:id="rId47"/>
    <p:sldId id="350" r:id="rId48"/>
    <p:sldId id="352" r:id="rId49"/>
    <p:sldId id="353" r:id="rId50"/>
    <p:sldId id="354" r:id="rId51"/>
    <p:sldId id="355" r:id="rId52"/>
    <p:sldId id="356" r:id="rId53"/>
    <p:sldId id="326" r:id="rId54"/>
    <p:sldId id="357" r:id="rId55"/>
    <p:sldId id="365" r:id="rId56"/>
    <p:sldId id="358" r:id="rId57"/>
    <p:sldId id="364" r:id="rId58"/>
    <p:sldId id="373" r:id="rId59"/>
    <p:sldId id="328" r:id="rId60"/>
    <p:sldId id="359" r:id="rId61"/>
    <p:sldId id="330"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DCDB"/>
    <a:srgbClr val="CCFFCD"/>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56"/>
    <p:restoredTop sz="82459" autoAdjust="0"/>
  </p:normalViewPr>
  <p:slideViewPr>
    <p:cSldViewPr snapToGrid="0" snapToObjects="1">
      <p:cViewPr varScale="1">
        <p:scale>
          <a:sx n="108" d="100"/>
          <a:sy n="108" d="100"/>
        </p:scale>
        <p:origin x="208" y="10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4/21/17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4/21/17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26</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27</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55</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microsoft.com/office/2007/relationships/hdphoto" Target="../media/hdphoto1.wdp"/></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4/21/17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4/21/17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4/21/17</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4/21/17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4/21/17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4/21/17</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4/21/17</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4/21/17</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4/21/17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4/21/17</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4/21/17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6" descr="ChalmersU_GU_black.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3322" y="413305"/>
            <a:ext cx="8746046" cy="762738"/>
          </a:xfrm>
          <a:prstGeom prst="rect">
            <a:avLst/>
          </a:prstGeom>
        </p:spPr>
      </p:pic>
      <p:sp>
        <p:nvSpPr>
          <p:cNvPr id="8" name="Rectangle 7"/>
          <p:cNvSpPr/>
          <p:nvPr userDrawn="1"/>
        </p:nvSpPr>
        <p:spPr>
          <a:xfrm>
            <a:off x="152017" y="6146386"/>
            <a:ext cx="5562413" cy="711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4/21/17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endParaRPr lang="en-US">
              <a:solidFill>
                <a:prstClr val="black">
                  <a:tint val="75000"/>
                </a:prstClr>
              </a:solidFill>
            </a:endParaRPr>
          </a:p>
        </p:txBody>
      </p:sp>
      <p:sp>
        <p:nvSpPr>
          <p:cNvPr id="4" name="Rectangle 3"/>
          <p:cNvSpPr>
            <a:spLocks noGrp="1"/>
          </p:cNvSpPr>
          <p:nvPr>
            <p:ph type="ftr" sz="quarter" idx="11"/>
          </p:nvPr>
        </p:nvSpPr>
        <p:spPr/>
        <p:txBody>
          <a:bodyPr/>
          <a:lstStyle>
            <a:extLst/>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solidFill>
                <a:prstClr val="black">
                  <a:tint val="75000"/>
                </a:prstClr>
              </a:solidFill>
            </a:endParaRPr>
          </a:p>
        </p:txBody>
      </p:sp>
      <p:sp>
        <p:nvSpPr>
          <p:cNvPr id="7" name="Rectangle 6"/>
          <p:cNvSpPr>
            <a:spLocks noGrp="1"/>
          </p:cNvSpPr>
          <p:nvPr>
            <p:ph sz="quarter" idx="13"/>
          </p:nvPr>
        </p:nvSpPr>
        <p:spPr>
          <a:xfrm>
            <a:off x="609600" y="1803400"/>
            <a:ext cx="8153400" cy="43688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with one placeholder">
    <p:spTree>
      <p:nvGrpSpPr>
        <p:cNvPr id="1" name=""/>
        <p:cNvGrpSpPr/>
        <p:nvPr/>
      </p:nvGrpSpPr>
      <p:grpSpPr>
        <a:xfrm>
          <a:off x="0" y="0"/>
          <a:ext cx="0" cy="0"/>
          <a:chOff x="0" y="0"/>
          <a:chExt cx="0" cy="0"/>
        </a:xfrm>
      </p:grpSpPr>
      <p:sp>
        <p:nvSpPr>
          <p:cNvPr id="8" name="Content Placeholder 2"/>
          <p:cNvSpPr>
            <a:spLocks noGrp="1"/>
          </p:cNvSpPr>
          <p:nvPr>
            <p:ph idx="1" hasCustomPrompt="1"/>
          </p:nvPr>
        </p:nvSpPr>
        <p:spPr>
          <a:xfrm>
            <a:off x="453600" y="1763567"/>
            <a:ext cx="8219880" cy="4147200"/>
          </a:xfrm>
        </p:spPr>
        <p:txBody>
          <a:bodyPr/>
          <a:lstStyle>
            <a:lvl1pPr>
              <a:defRPr i="0" baseline="0"/>
            </a:lvl1pPr>
          </a:lstStyle>
          <a:p>
            <a:pPr lvl="0"/>
            <a:r>
              <a:rPr lang="en-US" dirty="0" smtClean="0"/>
              <a:t>Click corresponding icon to insert media or click here to add bullet list or to insert previously copied objects or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1"/>
          <p:cNvSpPr>
            <a:spLocks noGrp="1"/>
          </p:cNvSpPr>
          <p:nvPr>
            <p:ph type="title" hasCustomPrompt="1"/>
          </p:nvPr>
        </p:nvSpPr>
        <p:spPr>
          <a:xfrm>
            <a:off x="453600" y="569219"/>
            <a:ext cx="7247880" cy="777600"/>
          </a:xfrm>
          <a:prstGeom prst="rect">
            <a:avLst/>
          </a:prstGeom>
        </p:spPr>
        <p:txBody>
          <a:bodyPr vert="horz" wrap="none" lIns="0" tIns="0" rIns="0" bIns="0" rtlCol="0" anchor="b">
            <a:noAutofit/>
          </a:bodyPr>
          <a:lstStyle>
            <a:lvl1pPr>
              <a:defRPr b="0">
                <a:latin typeface="Calibri" panose="020F0502020204030204" pitchFamily="34" charset="0"/>
                <a:cs typeface="Calibri" panose="020F0502020204030204" pitchFamily="34" charset="0"/>
              </a:defRPr>
            </a:lvl1pPr>
          </a:lstStyle>
          <a:p>
            <a:r>
              <a:rPr lang="en-GB" noProof="0" dirty="0" smtClean="0"/>
              <a:t>add title, one row</a:t>
            </a:r>
            <a:endParaRPr lang="en-GB" noProof="0" dirty="0"/>
          </a:p>
        </p:txBody>
      </p:sp>
      <p:sp>
        <p:nvSpPr>
          <p:cNvPr id="18" name="Date Placeholder 4"/>
          <p:cNvSpPr>
            <a:spLocks noGrp="1"/>
          </p:cNvSpPr>
          <p:nvPr>
            <p:ph type="dt" sz="half" idx="10"/>
          </p:nvPr>
        </p:nvSpPr>
        <p:spPr>
          <a:xfrm>
            <a:off x="453602" y="6431828"/>
            <a:ext cx="615768" cy="163294"/>
          </a:xfrm>
        </p:spPr>
        <p:txBody>
          <a:bodyPr/>
          <a:lstStyle/>
          <a:p>
            <a:endParaRPr lang="sv-SE">
              <a:solidFill>
                <a:prstClr val="black">
                  <a:tint val="75000"/>
                </a:prstClr>
              </a:solidFill>
            </a:endParaRPr>
          </a:p>
        </p:txBody>
      </p:sp>
      <p:sp>
        <p:nvSpPr>
          <p:cNvPr id="20" name="Slide Number Placeholder 5"/>
          <p:cNvSpPr>
            <a:spLocks noGrp="1"/>
          </p:cNvSpPr>
          <p:nvPr>
            <p:ph type="sldNum" sz="quarter" idx="4"/>
          </p:nvPr>
        </p:nvSpPr>
        <p:spPr>
          <a:xfrm>
            <a:off x="7377480" y="6431828"/>
            <a:ext cx="1296000" cy="163294"/>
          </a:xfrm>
          <a:prstGeom prst="rect">
            <a:avLst/>
          </a:prstGeom>
        </p:spPr>
        <p:txBody>
          <a:bodyPr vert="horz" wrap="none" lIns="0" tIns="0" rIns="0" bIns="0" rtlCol="0" anchor="t"/>
          <a:lstStyle>
            <a:lvl1pPr algn="r">
              <a:defRPr sz="906">
                <a:solidFill>
                  <a:schemeClr val="tx1"/>
                </a:solidFill>
              </a:defRPr>
            </a:lvl1pPr>
          </a:lstStyle>
          <a:p>
            <a:fld id="{6F67B5D9-DB62-4DEA-AF3E-B11D0AE898D7}" type="slidenum">
              <a:rPr lang="sv-SE" smtClean="0">
                <a:solidFill>
                  <a:prstClr val="black"/>
                </a:solidFill>
              </a:rPr>
              <a:pPr/>
              <a:t>‹#›</a:t>
            </a:fld>
            <a:endParaRPr lang="sv-SE">
              <a:solidFill>
                <a:prstClr val="black"/>
              </a:solidFill>
            </a:endParaRPr>
          </a:p>
        </p:txBody>
      </p:sp>
      <p:pic>
        <p:nvPicPr>
          <p:cNvPr id="10" name="Picture 4"/>
          <p:cNvPicPr>
            <a:picLocks noChangeAspect="1" noChangeArrowheads="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GlowEdges/>
                    </a14:imgEffect>
                  </a14:imgLayer>
                </a14:imgProps>
              </a:ext>
              <a:ext uri="{28A0092B-C50C-407E-A947-70E740481C1C}">
                <a14:useLocalDpi xmlns:a14="http://schemas.microsoft.com/office/drawing/2010/main"/>
              </a:ext>
            </a:extLst>
          </a:blip>
          <a:srcRect/>
          <a:stretch>
            <a:fillRect/>
          </a:stretch>
        </p:blipFill>
        <p:spPr bwMode="auto">
          <a:xfrm>
            <a:off x="7771309" y="440557"/>
            <a:ext cx="1323023" cy="1030606"/>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Content, with image to the right">
    <p:spTree>
      <p:nvGrpSpPr>
        <p:cNvPr id="1" name=""/>
        <p:cNvGrpSpPr/>
        <p:nvPr/>
      </p:nvGrpSpPr>
      <p:grpSpPr>
        <a:xfrm>
          <a:off x="0" y="0"/>
          <a:ext cx="0" cy="0"/>
          <a:chOff x="0" y="0"/>
          <a:chExt cx="0" cy="0"/>
        </a:xfrm>
      </p:grpSpPr>
      <p:sp>
        <p:nvSpPr>
          <p:cNvPr id="42" name="Shape 42"/>
          <p:cNvSpPr>
            <a:spLocks noGrp="1"/>
          </p:cNvSpPr>
          <p:nvPr>
            <p:ph type="body" idx="1"/>
          </p:nvPr>
        </p:nvSpPr>
        <p:spPr>
          <a:xfrm>
            <a:off x="622301" y="1314449"/>
            <a:ext cx="4989361" cy="5543552"/>
          </a:xfrm>
          <a:prstGeom prst="rect">
            <a:avLst/>
          </a:prstGeom>
        </p:spPr>
        <p:txBody>
          <a:bodyPr/>
          <a:lstStyle/>
          <a:p>
            <a:pPr lvl="0"/>
            <a:r>
              <a:t>Brödtext nivå ett</a:t>
            </a:r>
          </a:p>
          <a:p>
            <a:pPr lvl="1"/>
            <a:r>
              <a:t>Brödtext nivå två</a:t>
            </a:r>
          </a:p>
          <a:p>
            <a:pPr lvl="2"/>
            <a:r>
              <a:t>Brödtext nivå tre</a:t>
            </a:r>
          </a:p>
          <a:p>
            <a:pPr lvl="3"/>
            <a:r>
              <a:t>Brödtext nivå fyra</a:t>
            </a:r>
          </a:p>
          <a:p>
            <a:pPr lvl="4"/>
            <a:r>
              <a:t>Brödtext nivå fem</a:t>
            </a:r>
          </a:p>
        </p:txBody>
      </p:sp>
      <p:sp>
        <p:nvSpPr>
          <p:cNvPr id="43" name="Shape 43"/>
          <p:cNvSpPr>
            <a:spLocks noGrp="1"/>
          </p:cNvSpPr>
          <p:nvPr>
            <p:ph type="title"/>
          </p:nvPr>
        </p:nvSpPr>
        <p:spPr>
          <a:xfrm>
            <a:off x="630341" y="389287"/>
            <a:ext cx="8276657" cy="925164"/>
          </a:xfrm>
          <a:prstGeom prst="rect">
            <a:avLst/>
          </a:prstGeom>
        </p:spPr>
        <p:txBody>
          <a:bodyPr/>
          <a:lstStyle/>
          <a:p>
            <a:pPr lvl="0">
              <a:defRPr sz="1800"/>
            </a:pPr>
            <a:r>
              <a:rPr sz="2000"/>
              <a:t>Titeltext</a:t>
            </a:r>
          </a:p>
        </p:txBody>
      </p:sp>
    </p:spTree>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4/21/17</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4/21/17</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4/21/17</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4/21/17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4/21/17</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4/21/17</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theme" Target="../theme/theme3.xml"/><Relationship Id="rId17" Type="http://schemas.openxmlformats.org/officeDocument/2006/relationships/image" Target="../media/image2.emf"/><Relationship Id="rId18" Type="http://schemas.openxmlformats.org/officeDocument/2006/relationships/image" Target="../media/image3.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4/21/17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4/21/17</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p:fade/>
  </p:transition>
  <p:timing>
    <p:tnLst>
      <p:par>
        <p:cT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65102"/>
            <a:ext cx="8229600" cy="86309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37140" y="6126164"/>
            <a:ext cx="1049660" cy="35540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5720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Eric Knauss: Agile Development Processes</a:t>
            </a:r>
            <a:endParaRPr lang="en-US">
              <a:solidFill>
                <a:prstClr val="black">
                  <a:tint val="75000"/>
                </a:prstClr>
              </a:solidFill>
            </a:endParaRPr>
          </a:p>
        </p:txBody>
      </p:sp>
      <p:sp>
        <p:nvSpPr>
          <p:cNvPr id="6" name="Slide Number Placeholder 5"/>
          <p:cNvSpPr>
            <a:spLocks noGrp="1"/>
          </p:cNvSpPr>
          <p:nvPr>
            <p:ph type="sldNum" sz="quarter" idx="4"/>
          </p:nvPr>
        </p:nvSpPr>
        <p:spPr>
          <a:xfrm>
            <a:off x="7637140" y="6481567"/>
            <a:ext cx="1049660" cy="226614"/>
          </a:xfrm>
          <a:prstGeom prst="rect">
            <a:avLst/>
          </a:prstGeom>
        </p:spPr>
        <p:txBody>
          <a:bodyPr vert="horz" lIns="91440" tIns="45720" rIns="91440" bIns="45720" rtlCol="0" anchor="ctr"/>
          <a:lstStyle>
            <a:lvl1pPr algn="r">
              <a:defRPr sz="1200">
                <a:solidFill>
                  <a:schemeClr val="tx1">
                    <a:tint val="75000"/>
                  </a:schemeClr>
                </a:solidFill>
              </a:defRPr>
            </a:lvl1pPr>
          </a:lstStyle>
          <a:p>
            <a:fld id="{112474B8-E05E-194A-B83E-2067B031ADBA}" type="slidenum">
              <a:rPr lang="en-US" smtClean="0">
                <a:solidFill>
                  <a:prstClr val="black">
                    <a:tint val="75000"/>
                  </a:prstClr>
                </a:solidFill>
              </a:rPr>
              <a:pPr/>
              <a:t>‹#›</a:t>
            </a:fld>
            <a:endParaRPr lang="en-US">
              <a:solidFill>
                <a:prstClr val="black">
                  <a:tint val="75000"/>
                </a:prstClr>
              </a:solidFill>
            </a:endParaRPr>
          </a:p>
        </p:txBody>
      </p:sp>
      <p:pic>
        <p:nvPicPr>
          <p:cNvPr id="7" name="Picture 6" descr="ChalmersU_GU_black.eps"/>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457200" y="6355424"/>
            <a:ext cx="4197377" cy="366051"/>
          </a:xfrm>
          <a:prstGeom prst="rect">
            <a:avLst/>
          </a:prstGeom>
        </p:spPr>
      </p:pic>
      <p:pic>
        <p:nvPicPr>
          <p:cNvPr id="8" name="Picture 7" descr="chalk-154720_960_720.png"/>
          <p:cNvPicPr>
            <a:picLocks noChangeAspect="1"/>
          </p:cNvPicPr>
          <p:nvPr userDrawn="1"/>
        </p:nvPicPr>
        <p:blipFill rotWithShape="1">
          <a:blip r:embed="rId18" cstate="print">
            <a:extLst>
              <a:ext uri="{28A0092B-C50C-407E-A947-70E740481C1C}">
                <a14:useLocalDpi xmlns:a14="http://schemas.microsoft.com/office/drawing/2010/main"/>
              </a:ext>
            </a:extLst>
          </a:blip>
          <a:srcRect t="40219" b="42565"/>
          <a:stretch/>
        </p:blipFill>
        <p:spPr>
          <a:xfrm>
            <a:off x="0" y="988313"/>
            <a:ext cx="9144000" cy="787095"/>
          </a:xfrm>
          <a:prstGeom prst="rect">
            <a:avLst/>
          </a:prstGeom>
        </p:spPr>
      </p:pic>
    </p:spTree>
    <p:extLst>
      <p:ext uri="{BB962C8B-B14F-4D97-AF65-F5344CB8AC3E}">
        <p14:creationId xmlns:p14="http://schemas.microsoft.com/office/powerpoint/2010/main" val="1466706682"/>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687" r:id="rId15"/>
  </p:sldLayoutIdLst>
  <p:hf hdr="0" dt="0"/>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1.png"/><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6.png"/><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info.versionone.com/state-of-agile-report-thank-you.html" TargetMode="External"/><Relationship Id="rId1" Type="http://schemas.openxmlformats.org/officeDocument/2006/relationships/slideLayout" Target="../slideLayouts/slideLayout21.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77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77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9" name="TextBox 8"/>
          <p:cNvSpPr txBox="1"/>
          <p:nvPr/>
        </p:nvSpPr>
        <p:spPr>
          <a:xfrm>
            <a:off x="683568" y="590035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70000" lnSpcReduction="2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 showing how much time</a:t>
            </a:r>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7" name="TextBox 6"/>
          <p:cNvSpPr txBox="1"/>
          <p:nvPr/>
        </p:nvSpPr>
        <p:spPr>
          <a:xfrm>
            <a:off x="6058113" y="6190801"/>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TextBox 9"/>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9053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9" name="TextBox 8"/>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771648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lnSpcReduction="10000"/>
          </a:bodyPr>
          <a:lstStyle/>
          <a:p>
            <a:pPr marL="0" indent="0">
              <a:buNone/>
            </a:pPr>
            <a:r>
              <a:rPr lang="en-US" dirty="0" smtClean="0"/>
              <a:t>With your neighbors and about your agile projects:</a:t>
            </a:r>
          </a:p>
          <a:p>
            <a:r>
              <a:rPr lang="en-US" dirty="0" smtClean="0"/>
              <a:t>Discuss waste and value</a:t>
            </a:r>
          </a:p>
          <a:p>
            <a:r>
              <a:rPr lang="en-US" dirty="0" smtClean="0"/>
              <a:t>Discuss the value-stream (e.g. how long does it take to get </a:t>
            </a:r>
            <a:r>
              <a:rPr lang="en-US" dirty="0" err="1" smtClean="0"/>
              <a:t>Terese’s</a:t>
            </a:r>
            <a:r>
              <a:rPr lang="en-US" dirty="0" smtClean="0"/>
              <a:t> or Magnus’ requests during acceptance tests on their or on my phone?)</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15</a:t>
            </a:fld>
            <a:endParaRPr lang="en-US"/>
          </a:p>
        </p:txBody>
      </p:sp>
    </p:spTree>
    <p:extLst>
      <p:ext uri="{BB962C8B-B14F-4D97-AF65-F5344CB8AC3E}">
        <p14:creationId xmlns:p14="http://schemas.microsoft.com/office/powerpoint/2010/main" val="357708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fontScale="85000" lnSpcReduction="20000"/>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8" name="TextBox 7"/>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642918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205480"/>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TextBox 14"/>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60458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205480"/>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10" name="TextBox 9"/>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lnSpcReduction="10000"/>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normAutofit/>
          </a:bodyPr>
          <a:lstStyle/>
          <a:p>
            <a:r>
              <a:rPr lang="en-US" dirty="0" smtClean="0"/>
              <a:t>Guest </a:t>
            </a:r>
            <a:r>
              <a:rPr lang="en-US" dirty="0" smtClean="0"/>
              <a:t>lecture: Currently being clarified. </a:t>
            </a:r>
          </a:p>
          <a:p>
            <a:pPr lvl="1"/>
            <a:r>
              <a:rPr lang="en-US" dirty="0" smtClean="0"/>
              <a:t>May-19 on Large-Scale Agile by </a:t>
            </a:r>
            <a:r>
              <a:rPr lang="en-US" dirty="0" smtClean="0"/>
              <a:t>Daniel </a:t>
            </a:r>
            <a:r>
              <a:rPr lang="en-US" dirty="0" err="1" smtClean="0"/>
              <a:t>Borgentun</a:t>
            </a:r>
            <a:r>
              <a:rPr lang="en-US" dirty="0" smtClean="0"/>
              <a:t> (</a:t>
            </a:r>
            <a:r>
              <a:rPr lang="en-US" dirty="0" err="1" smtClean="0"/>
              <a:t>KnowIT</a:t>
            </a:r>
            <a:r>
              <a:rPr lang="en-US" dirty="0" smtClean="0"/>
              <a:t>, Volvo Trucks)</a:t>
            </a:r>
            <a:endParaRPr lang="en-US" dirty="0" smtClean="0"/>
          </a:p>
          <a:p>
            <a:pPr lvl="1"/>
            <a:r>
              <a:rPr lang="en-US" dirty="0" smtClean="0"/>
              <a:t>May-24 on </a:t>
            </a:r>
            <a:r>
              <a:rPr lang="en-US" dirty="0" smtClean="0"/>
              <a:t>Agility and Architecting by Patrizio </a:t>
            </a:r>
            <a:r>
              <a:rPr lang="en-US" dirty="0" err="1" smtClean="0"/>
              <a:t>Pelliccione</a:t>
            </a:r>
            <a:r>
              <a:rPr lang="en-US" dirty="0" smtClean="0"/>
              <a:t> </a:t>
            </a:r>
            <a:endParaRPr lang="en-US" dirty="0" smtClean="0"/>
          </a:p>
          <a:p>
            <a:endParaRPr lang="en-US" dirty="0"/>
          </a:p>
          <a:p>
            <a:r>
              <a:rPr lang="en-US" dirty="0" smtClean="0"/>
              <a:t>Any other business?</a:t>
            </a:r>
            <a:endParaRPr lang="en-US" dirty="0"/>
          </a:p>
          <a:p>
            <a:pPr lvl="1"/>
            <a:endParaRPr lang="en-US" dirty="0"/>
          </a:p>
        </p:txBody>
      </p:sp>
    </p:spTree>
    <p:extLst>
      <p:ext uri="{BB962C8B-B14F-4D97-AF65-F5344CB8AC3E}">
        <p14:creationId xmlns:p14="http://schemas.microsoft.com/office/powerpoint/2010/main" val="19179764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lnSpcReduction="10000"/>
          </a:bodyPr>
          <a:lstStyle/>
          <a:p>
            <a:pPr marL="0" indent="0">
              <a:buNone/>
            </a:pPr>
            <a:r>
              <a:rPr lang="en-US" dirty="0" smtClean="0"/>
              <a:t>Short iterations </a:t>
            </a:r>
          </a:p>
          <a:p>
            <a:r>
              <a:rPr lang="en-US" sz="2800"/>
              <a:t>I</a:t>
            </a:r>
            <a:r>
              <a:rPr lang="en-US" sz="2800" smtClean="0"/>
              <a:t>ncrease control </a:t>
            </a:r>
            <a:endParaRPr lang="en-US" sz="2800" dirty="0" smtClean="0"/>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fontScale="85000" lnSpcReduction="20000"/>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
        <p:nvSpPr>
          <p:cNvPr id="7" name="TextBox 6"/>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8" name="TextBox 7"/>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36545175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
        <p:nvSpPr>
          <p:cNvPr id="7" name="TextBox 6"/>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150362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normAutofit fontScale="77500" lnSpcReduction="20000"/>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p>
          <a:p>
            <a:pPr lvl="1"/>
            <a:r>
              <a:rPr lang="en-US" dirty="0" smtClean="0"/>
              <a:t>But: options are not free and it takes expertise to know which options to keep open</a:t>
            </a:r>
            <a:r>
              <a:rPr lang="en-US" dirty="0"/>
              <a:t>. </a:t>
            </a:r>
          </a:p>
          <a:p>
            <a:endParaRPr lang="en-US"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
        <p:nvSpPr>
          <p:cNvPr id="7" name="TextBox 6"/>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4794268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0" y="0"/>
            <a:ext cx="9144000" cy="68580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prstClr val="black"/>
              </a:solidFill>
              <a:latin typeface="Times" pitchFamily="68" charset="0"/>
            </a:endParaRPr>
          </a:p>
        </p:txBody>
      </p:sp>
      <p:sp>
        <p:nvSpPr>
          <p:cNvPr id="8" name="Trapezoid 7"/>
          <p:cNvSpPr/>
          <p:nvPr/>
        </p:nvSpPr>
        <p:spPr bwMode="auto">
          <a:xfrm rot="5400000">
            <a:off x="2939999" y="1409002"/>
            <a:ext cx="4070766" cy="4400948"/>
          </a:xfrm>
          <a:prstGeom prst="trapezoi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solidFill>
                <a:prstClr val="white"/>
              </a:solidFill>
              <a:latin typeface="Calibri Light"/>
              <a:cs typeface="Calibri Light"/>
            </a:endParaRPr>
          </a:p>
        </p:txBody>
      </p:sp>
      <p:sp>
        <p:nvSpPr>
          <p:cNvPr id="4" name="Title 3"/>
          <p:cNvSpPr>
            <a:spLocks noGrp="1"/>
          </p:cNvSpPr>
          <p:nvPr>
            <p:ph type="title"/>
          </p:nvPr>
        </p:nvSpPr>
        <p:spPr/>
        <p:txBody>
          <a:bodyPr/>
          <a:lstStyle/>
          <a:p>
            <a:r>
              <a:rPr lang="en-US" dirty="0" smtClean="0">
                <a:solidFill>
                  <a:srgbClr val="FFFFFF"/>
                </a:solidFill>
                <a:latin typeface="Calibri"/>
                <a:cs typeface="Calibri"/>
              </a:rPr>
              <a:t>Example in Automotive Ecosystem</a:t>
            </a:r>
            <a:endParaRPr lang="en-US" dirty="0">
              <a:solidFill>
                <a:srgbClr val="FFFFFF"/>
              </a:solidFill>
              <a:latin typeface="Calibri"/>
              <a:cs typeface="Calibri"/>
            </a:endParaRPr>
          </a:p>
        </p:txBody>
      </p:sp>
      <p:sp>
        <p:nvSpPr>
          <p:cNvPr id="6" name="Rectangle 5"/>
          <p:cNvSpPr/>
          <p:nvPr/>
        </p:nvSpPr>
        <p:spPr bwMode="auto">
          <a:xfrm>
            <a:off x="611188" y="2935608"/>
            <a:ext cx="2415791"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Decisions</a:t>
            </a:r>
          </a:p>
          <a:p>
            <a:pPr defTabSz="914400" eaLnBrk="0" fontAlgn="base" hangingPunct="0">
              <a:spcBef>
                <a:spcPct val="0"/>
              </a:spcBef>
              <a:spcAft>
                <a:spcPct val="0"/>
              </a:spcAft>
            </a:pPr>
            <a:r>
              <a:rPr lang="en-US" sz="2400" dirty="0">
                <a:solidFill>
                  <a:prstClr val="white"/>
                </a:solidFill>
                <a:latin typeface="Calibri Light"/>
                <a:cs typeface="Calibri Light"/>
              </a:rPr>
              <a:t>  - Make or Buy</a:t>
            </a:r>
          </a:p>
          <a:p>
            <a:pPr defTabSz="914400" eaLnBrk="0" fontAlgn="base" hangingPunct="0">
              <a:spcBef>
                <a:spcPct val="0"/>
              </a:spcBef>
              <a:spcAft>
                <a:spcPct val="0"/>
              </a:spcAft>
            </a:pPr>
            <a:r>
              <a:rPr lang="en-US" sz="2400" dirty="0">
                <a:solidFill>
                  <a:prstClr val="white"/>
                </a:solidFill>
                <a:latin typeface="Calibri Light"/>
                <a:cs typeface="Calibri Light"/>
              </a:rPr>
              <a:t>  - HW or SW</a:t>
            </a:r>
          </a:p>
        </p:txBody>
      </p:sp>
      <p:sp>
        <p:nvSpPr>
          <p:cNvPr id="7" name="Rectangle 6"/>
          <p:cNvSpPr/>
          <p:nvPr/>
        </p:nvSpPr>
        <p:spPr bwMode="auto">
          <a:xfrm>
            <a:off x="6220381" y="2935608"/>
            <a:ext cx="2686593" cy="1187019"/>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Integration</a:t>
            </a:r>
          </a:p>
          <a:p>
            <a:pPr defTabSz="914400" eaLnBrk="0" fontAlgn="base" hangingPunct="0">
              <a:spcBef>
                <a:spcPct val="0"/>
              </a:spcBef>
              <a:spcAft>
                <a:spcPct val="0"/>
              </a:spcAft>
            </a:pPr>
            <a:r>
              <a:rPr lang="en-US" sz="2400" dirty="0">
                <a:solidFill>
                  <a:prstClr val="white"/>
                </a:solidFill>
                <a:latin typeface="Calibri Light"/>
                <a:cs typeface="Calibri Light"/>
              </a:rPr>
              <a:t>  - Non-functional verification / fixing</a:t>
            </a:r>
          </a:p>
        </p:txBody>
      </p:sp>
      <p:sp>
        <p:nvSpPr>
          <p:cNvPr id="9" name="TextBox 8"/>
          <p:cNvSpPr txBox="1"/>
          <p:nvPr/>
        </p:nvSpPr>
        <p:spPr>
          <a:xfrm>
            <a:off x="4035972" y="3357245"/>
            <a:ext cx="1659679" cy="461665"/>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defPPr>
              <a:defRPr lang="en-US"/>
            </a:defPPr>
            <a:lvl1pPr defTabSz="914400" eaLnBrk="0" fontAlgn="base" hangingPunct="0">
              <a:spcBef>
                <a:spcPct val="0"/>
              </a:spcBef>
              <a:spcAft>
                <a:spcPct val="0"/>
              </a:spcAft>
              <a:defRPr sz="2400">
                <a:solidFill>
                  <a:prstClr val="white"/>
                </a:solidFill>
                <a:latin typeface="Calibri Light"/>
                <a:cs typeface="Calibri Light"/>
              </a:defRPr>
            </a:lvl1pPr>
          </a:lstStyle>
          <a:p>
            <a:r>
              <a:rPr lang="en-US" dirty="0"/>
              <a:t>Uncertainty</a:t>
            </a:r>
          </a:p>
        </p:txBody>
      </p:sp>
      <p:sp>
        <p:nvSpPr>
          <p:cNvPr id="10" name="Right Arrow 9"/>
          <p:cNvSpPr/>
          <p:nvPr/>
        </p:nvSpPr>
        <p:spPr bwMode="auto">
          <a:xfrm>
            <a:off x="1791832" y="4627083"/>
            <a:ext cx="2070175" cy="869753"/>
          </a:xfrm>
          <a:prstGeom prst="righ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later</a:t>
            </a:r>
          </a:p>
        </p:txBody>
      </p:sp>
      <p:sp>
        <p:nvSpPr>
          <p:cNvPr id="11" name="Left Arrow 10"/>
          <p:cNvSpPr/>
          <p:nvPr/>
        </p:nvSpPr>
        <p:spPr bwMode="auto">
          <a:xfrm>
            <a:off x="5584255" y="4627083"/>
            <a:ext cx="1878815" cy="869753"/>
          </a:xfrm>
          <a:prstGeom prst="leftArrow">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earlier</a:t>
            </a:r>
          </a:p>
        </p:txBody>
      </p:sp>
      <p:sp>
        <p:nvSpPr>
          <p:cNvPr id="12" name="Circular Arrow 11"/>
          <p:cNvSpPr/>
          <p:nvPr/>
        </p:nvSpPr>
        <p:spPr bwMode="auto">
          <a:xfrm>
            <a:off x="4018582" y="4783640"/>
            <a:ext cx="1530886" cy="1530765"/>
          </a:xfrm>
          <a:prstGeom prst="circularArrow">
            <a:avLst>
              <a:gd name="adj1" fmla="val 12500"/>
              <a:gd name="adj2" fmla="val 1142316"/>
              <a:gd name="adj3" fmla="val 20457681"/>
              <a:gd name="adj4" fmla="val 1609285"/>
              <a:gd name="adj5" fmla="val 12612"/>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defTabSz="914400" eaLnBrk="0" fontAlgn="base" hangingPunct="0">
              <a:spcBef>
                <a:spcPct val="0"/>
              </a:spcBef>
              <a:spcAft>
                <a:spcPct val="0"/>
              </a:spcAft>
            </a:pPr>
            <a:r>
              <a:rPr lang="en-US" sz="2400" dirty="0">
                <a:solidFill>
                  <a:prstClr val="white"/>
                </a:solidFill>
                <a:latin typeface="Calibri Light"/>
                <a:cs typeface="Calibri Light"/>
              </a:rPr>
              <a:t>Allow </a:t>
            </a:r>
          </a:p>
          <a:p>
            <a:pPr defTabSz="914400" eaLnBrk="0" fontAlgn="base" hangingPunct="0">
              <a:spcBef>
                <a:spcPct val="0"/>
              </a:spcBef>
              <a:spcAft>
                <a:spcPct val="0"/>
              </a:spcAft>
            </a:pPr>
            <a:r>
              <a:rPr lang="en-US" sz="2400" dirty="0">
                <a:solidFill>
                  <a:prstClr val="white"/>
                </a:solidFill>
                <a:latin typeface="Calibri Light"/>
                <a:cs typeface="Calibri Light"/>
              </a:rPr>
              <a:t>iterative </a:t>
            </a:r>
          </a:p>
          <a:p>
            <a:pPr defTabSz="914400" eaLnBrk="0" fontAlgn="base" hangingPunct="0">
              <a:spcBef>
                <a:spcPct val="0"/>
              </a:spcBef>
              <a:spcAft>
                <a:spcPct val="0"/>
              </a:spcAft>
            </a:pPr>
            <a:r>
              <a:rPr lang="en-US" sz="2400" dirty="0">
                <a:solidFill>
                  <a:prstClr val="white"/>
                </a:solidFill>
                <a:latin typeface="Calibri Light"/>
                <a:cs typeface="Calibri Light"/>
              </a:rPr>
              <a:t>development</a:t>
            </a:r>
          </a:p>
        </p:txBody>
      </p:sp>
      <p:sp>
        <p:nvSpPr>
          <p:cNvPr id="14" name="TextBox 13"/>
          <p:cNvSpPr txBox="1"/>
          <p:nvPr/>
        </p:nvSpPr>
        <p:spPr>
          <a:xfrm>
            <a:off x="429537" y="6386483"/>
            <a:ext cx="8714463" cy="461665"/>
          </a:xfrm>
          <a:prstGeom prst="rect">
            <a:avLst/>
          </a:prstGeom>
          <a:noFill/>
        </p:spPr>
        <p:txBody>
          <a:bodyPr wrap="square" rtlCol="0">
            <a:spAutoFit/>
          </a:bodyPr>
          <a:lstStyle/>
          <a:p>
            <a:r>
              <a:rPr lang="en-US" sz="1200" dirty="0">
                <a:solidFill>
                  <a:schemeClr val="tx1">
                    <a:lumMod val="50000"/>
                    <a:lumOff val="50000"/>
                  </a:schemeClr>
                </a:solidFill>
                <a:latin typeface="Calibri"/>
                <a:cs typeface="Calibri"/>
              </a:rPr>
              <a:t>Eric Knauss and Daniela Damian. Towards Enabling Cross-Organizational Modeling in Automotive Ecosystems. In Proceedings of 1st International Workshop on Model-Driven Development Processes and Practices (MD2P2 ’14), Valencia, Spain, 2014.</a:t>
            </a:r>
          </a:p>
        </p:txBody>
      </p:sp>
      <p:sp>
        <p:nvSpPr>
          <p:cNvPr id="2" name="Rectangle 1"/>
          <p:cNvSpPr/>
          <p:nvPr/>
        </p:nvSpPr>
        <p:spPr>
          <a:xfrm>
            <a:off x="429537" y="5922319"/>
            <a:ext cx="4572000" cy="461665"/>
          </a:xfrm>
          <a:prstGeom prst="rect">
            <a:avLst/>
          </a:prstGeom>
          <a:noFill/>
        </p:spPr>
        <p:txBody>
          <a:bodyPr wrap="square" rtlCol="0">
            <a:spAutoFit/>
          </a:bodyPr>
          <a:lstStyle/>
          <a:p>
            <a:r>
              <a:rPr lang="en-US" sz="1200" dirty="0" smtClean="0">
                <a:solidFill>
                  <a:schemeClr val="tx1">
                    <a:lumMod val="50000"/>
                    <a:lumOff val="50000"/>
                  </a:schemeClr>
                </a:solidFill>
                <a:latin typeface="Calibri"/>
                <a:cs typeface="Calibri"/>
              </a:rPr>
              <a:t>“Cone of Uncertainty”</a:t>
            </a:r>
          </a:p>
          <a:p>
            <a:r>
              <a:rPr lang="en-US" sz="1200" dirty="0" smtClean="0">
                <a:solidFill>
                  <a:schemeClr val="tx1">
                    <a:lumMod val="50000"/>
                    <a:lumOff val="50000"/>
                  </a:schemeClr>
                </a:solidFill>
                <a:latin typeface="Calibri"/>
                <a:cs typeface="Calibri"/>
              </a:rPr>
              <a:t>B</a:t>
            </a:r>
            <a:r>
              <a:rPr lang="en-US" sz="1200" dirty="0">
                <a:solidFill>
                  <a:schemeClr val="tx1">
                    <a:lumMod val="50000"/>
                    <a:lumOff val="50000"/>
                  </a:schemeClr>
                </a:solidFill>
                <a:latin typeface="Calibri"/>
                <a:cs typeface="Calibri"/>
              </a:rPr>
              <a:t>. Boehm. Software Engineering Economics. Prentice-Hall, 1981.</a:t>
            </a:r>
          </a:p>
        </p:txBody>
      </p:sp>
    </p:spTree>
    <p:extLst>
      <p:ext uri="{BB962C8B-B14F-4D97-AF65-F5344CB8AC3E}">
        <p14:creationId xmlns:p14="http://schemas.microsoft.com/office/powerpoint/2010/main" val="160747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normAutofit fontScale="77500" lnSpcReduction="20000"/>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7505624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normAutofit fontScale="77500" lnSpcReduction="20000"/>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Developing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
        <p:nvSpPr>
          <p:cNvPr id="9" name="TextBox 8"/>
          <p:cNvSpPr txBox="1"/>
          <p:nvPr/>
        </p:nvSpPr>
        <p:spPr>
          <a:xfrm>
            <a:off x="6048186" y="15037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2883172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28</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
        <p:nvSpPr>
          <p:cNvPr id="36" name="TextBox 35"/>
          <p:cNvSpPr txBox="1"/>
          <p:nvPr/>
        </p:nvSpPr>
        <p:spPr>
          <a:xfrm>
            <a:off x="6048186" y="15037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76944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br>
              <a:rPr lang="en-US" dirty="0" smtClean="0"/>
            </a:br>
            <a:r>
              <a:rPr lang="en-US" dirty="0" smtClean="0"/>
              <a:t>Decide 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p>
          <a:p>
            <a:pPr lvl="1"/>
            <a:endParaRPr lang="en-US" dirty="0"/>
          </a:p>
          <a:p>
            <a:pPr lvl="1"/>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29</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
        <p:nvSpPr>
          <p:cNvPr id="45" name="TextBox 44"/>
          <p:cNvSpPr txBox="1"/>
          <p:nvPr/>
        </p:nvSpPr>
        <p:spPr>
          <a:xfrm>
            <a:off x="6048186" y="15037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854487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643117918_7842e25d72_z.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79" y="950628"/>
            <a:ext cx="6820378" cy="4550471"/>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pPr algn="r"/>
            <a:r>
              <a:rPr lang="en-US" sz="1000" dirty="0">
                <a:solidFill>
                  <a:schemeClr val="bg1"/>
                </a:solidFill>
              </a:rPr>
              <a:t>http://</a:t>
            </a:r>
            <a:r>
              <a:rPr lang="en-US" sz="1000" dirty="0" err="1">
                <a:solidFill>
                  <a:schemeClr val="bg1"/>
                </a:solidFill>
              </a:rPr>
              <a:t>www.flickr.com</a:t>
            </a:r>
            <a:r>
              <a:rPr lang="en-US" sz="1000" dirty="0">
                <a:solidFill>
                  <a:schemeClr val="bg1"/>
                </a:solidFill>
              </a:rPr>
              <a:t>/photos/</a:t>
            </a:r>
            <a:r>
              <a:rPr lang="en-US" sz="1000" dirty="0" err="1">
                <a:solidFill>
                  <a:schemeClr val="bg1"/>
                </a:solidFill>
              </a:rPr>
              <a:t>bnsd</a:t>
            </a:r>
            <a:r>
              <a:rPr lang="en-US" sz="1000" dirty="0">
                <a:solidFill>
                  <a:schemeClr val="bg1"/>
                </a:solidFill>
              </a:rPr>
              <a:t>/15643117918</a:t>
            </a:r>
          </a:p>
        </p:txBody>
      </p:sp>
    </p:spTree>
    <p:extLst>
      <p:ext uri="{BB962C8B-B14F-4D97-AF65-F5344CB8AC3E}">
        <p14:creationId xmlns:p14="http://schemas.microsoft.com/office/powerpoint/2010/main" val="15477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p>
          <a:p>
            <a:pPr lvl="1"/>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30</a:t>
            </a:fld>
            <a:endParaRPr lang="en-US">
              <a:solidFill>
                <a:prstClr val="black">
                  <a:tint val="75000"/>
                </a:prstClr>
              </a:solidFill>
            </a:endParaRPr>
          </a:p>
        </p:txBody>
      </p:sp>
      <p:sp>
        <p:nvSpPr>
          <p:cNvPr id="7" name="TextBox 6"/>
          <p:cNvSpPr txBox="1"/>
          <p:nvPr/>
        </p:nvSpPr>
        <p:spPr>
          <a:xfrm>
            <a:off x="6048186" y="150375"/>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25239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normAutofit fontScale="77500" lnSpcReduction="20000"/>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spTree>
    <p:extLst>
      <p:ext uri="{BB962C8B-B14F-4D97-AF65-F5344CB8AC3E}">
        <p14:creationId xmlns:p14="http://schemas.microsoft.com/office/powerpoint/2010/main" val="4222990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normAutofit fontScale="77500" lnSpcReduction="20000"/>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normAutofit fontScale="92500" lnSpcReduction="20000"/>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normAutofit fontScale="77500" lnSpcReduction="20000"/>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normAutofit fontScale="92500"/>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p>
          <a:p>
            <a:endParaRPr lang="en-US" dirty="0"/>
          </a:p>
        </p:txBody>
      </p:sp>
    </p:spTree>
    <p:extLst>
      <p:ext uri="{BB962C8B-B14F-4D97-AF65-F5344CB8AC3E}">
        <p14:creationId xmlns:p14="http://schemas.microsoft.com/office/powerpoint/2010/main" val="55449263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normAutofit fontScale="70000" lnSpcReduction="20000"/>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p>
          <a:p>
            <a:r>
              <a:rPr lang="en-US" dirty="0" smtClean="0"/>
              <a:t>As </a:t>
            </a:r>
            <a:r>
              <a:rPr lang="en-US" dirty="0"/>
              <a:t>variability (in arrival time or processing time) increases, cycle time </a:t>
            </a:r>
            <a:r>
              <a:rPr lang="en-US" dirty="0" smtClean="0"/>
              <a:t>will </a:t>
            </a:r>
            <a:r>
              <a:rPr lang="en-US" dirty="0"/>
              <a:t>increase. </a:t>
            </a:r>
          </a:p>
          <a:p>
            <a:r>
              <a:rPr lang="en-US" dirty="0" smtClean="0"/>
              <a:t>As </a:t>
            </a:r>
            <a:r>
              <a:rPr lang="en-US" dirty="0"/>
              <a:t>batch size increases, variability in arrival and processing time increases, and therefore cycle </a:t>
            </a:r>
            <a:r>
              <a:rPr lang="en-US" dirty="0" smtClean="0"/>
              <a:t>time </a:t>
            </a:r>
            <a:r>
              <a:rPr lang="en-US" dirty="0"/>
              <a:t>will increase. </a:t>
            </a:r>
          </a:p>
          <a:p>
            <a:r>
              <a:rPr lang="en-US" dirty="0" smtClean="0"/>
              <a:t>As </a:t>
            </a:r>
            <a:r>
              <a:rPr lang="en-US" dirty="0"/>
              <a:t>utilization increases, cycle time will increase nonlinearly. </a:t>
            </a:r>
          </a:p>
          <a:p>
            <a:r>
              <a:rPr lang="en-US" dirty="0" smtClean="0"/>
              <a:t>Continuous </a:t>
            </a:r>
            <a:r>
              <a:rPr lang="en-US" dirty="0"/>
              <a:t>flow requires a reduction in variability. </a:t>
            </a:r>
          </a:p>
          <a:p>
            <a:r>
              <a:rPr lang="en-US" dirty="0" smtClean="0"/>
              <a:t>Variability </a:t>
            </a:r>
            <a:r>
              <a:rPr lang="en-US" dirty="0"/>
              <a:t>may be reduced by an even arrival of demand, small batches, an </a:t>
            </a:r>
            <a:r>
              <a:rPr lang="en-US" dirty="0" smtClean="0"/>
              <a:t>even </a:t>
            </a:r>
            <a:r>
              <a:rPr lang="en-US" dirty="0"/>
              <a:t>rate of processing, and parallel processing. </a:t>
            </a:r>
          </a:p>
          <a:p>
            <a:r>
              <a:rPr lang="en-US" dirty="0" smtClean="0"/>
              <a:t>Decreasing </a:t>
            </a:r>
            <a:r>
              <a:rPr lang="en-US" dirty="0"/>
              <a:t>variability early in the process has larger impact than </a:t>
            </a:r>
            <a:r>
              <a:rPr lang="en-US" dirty="0" smtClean="0"/>
              <a:t>decreasing variability </a:t>
            </a:r>
            <a:r>
              <a:rPr lang="en-US" dirty="0"/>
              <a:t>late in the process. </a:t>
            </a:r>
          </a:p>
          <a:p>
            <a:endParaRPr lang="en-US" dirty="0"/>
          </a:p>
        </p:txBody>
      </p:sp>
    </p:spTree>
    <p:extLst>
      <p:ext uri="{BB962C8B-B14F-4D97-AF65-F5344CB8AC3E}">
        <p14:creationId xmlns:p14="http://schemas.microsoft.com/office/powerpoint/2010/main" val="410676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lstStyle/>
          <a:p>
            <a:pPr marL="0" indent="0">
              <a:buNone/>
            </a:pPr>
            <a:r>
              <a:rPr lang="en-US" dirty="0" smtClean="0"/>
              <a:t>With your neighbors and about your agile projects:</a:t>
            </a:r>
          </a:p>
          <a:p>
            <a:r>
              <a:rPr lang="en-US" dirty="0" smtClean="0"/>
              <a:t>How can you apply queuing theory in your projects?</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39</a:t>
            </a:fld>
            <a:endParaRPr lang="en-US"/>
          </a:p>
        </p:txBody>
      </p:sp>
    </p:spTree>
    <p:extLst>
      <p:ext uri="{BB962C8B-B14F-4D97-AF65-F5344CB8AC3E}">
        <p14:creationId xmlns:p14="http://schemas.microsoft.com/office/powerpoint/2010/main" val="7844570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116817014"/>
              </p:ext>
            </p:extLst>
          </p:nvPr>
        </p:nvGraphicFramePr>
        <p:xfrm>
          <a:off x="457200" y="138931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D"/>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CCFFCD"/>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CCFFCD"/>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sz="1800" kern="1200" baseline="0" dirty="0" smtClean="0">
                          <a:solidFill>
                            <a:schemeClr val="dk1"/>
                          </a:solidFill>
                          <a:latin typeface="Calibri"/>
                          <a:ea typeface="+mn-ea"/>
                          <a:cs typeface="Calibri"/>
                        </a:rPr>
                        <a:t>Develop</a:t>
                      </a:r>
                      <a:r>
                        <a:rPr lang="en-US" dirty="0" smtClean="0">
                          <a:latin typeface="Calibri"/>
                          <a:cs typeface="Calibri"/>
                        </a:rPr>
                        <a:t> SW</a:t>
                      </a:r>
                      <a:r>
                        <a:rPr lang="en-US" baseline="0" dirty="0" smtClean="0">
                          <a:latin typeface="Calibri"/>
                          <a:cs typeface="Calibri"/>
                        </a:rPr>
                        <a:t> using small and frequent iterations</a:t>
                      </a:r>
                      <a:endParaRPr lang="en-US" dirty="0">
                        <a:latin typeface="Calibri"/>
                        <a:cs typeface="Calibri"/>
                      </a:endParaRPr>
                    </a:p>
                  </a:txBody>
                  <a:tcPr>
                    <a:solidFill>
                      <a:srgbClr val="CCFFCD"/>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F2DCDB"/>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F2DCDB"/>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rgbClr val="CCFFCD"/>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rgbClr val="CCFFCD"/>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73477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96215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95771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67764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1124081340"/>
              </p:ext>
            </p:extLst>
          </p:nvPr>
        </p:nvGraphicFramePr>
        <p:xfrm>
          <a:off x="6706709" y="498341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646677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normAutofit fontScale="77500" lnSpcReduction="20000"/>
          </a:bodyPr>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
        <p:nvSpPr>
          <p:cNvPr id="7" name="TextBox 6"/>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86732854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t>
            </a:r>
            <a:r>
              <a:rPr lang="en-US" dirty="0"/>
              <a:t>does not mean to abandon leadership, but to let the people who add value use their full potential. </a:t>
            </a:r>
          </a:p>
          <a:p>
            <a:r>
              <a:rPr lang="en-US" dirty="0" smtClean="0"/>
              <a:t>Lean thinking = believing that frontline workers should </a:t>
            </a:r>
            <a:r>
              <a:rPr lang="en-US" dirty="0"/>
              <a:t>determine and continually improve the way they do their jobs. </a:t>
            </a:r>
          </a:p>
          <a:p>
            <a:r>
              <a:rPr lang="en-US" dirty="0" smtClean="0"/>
              <a:t>Discipline is important, but experimentation </a:t>
            </a:r>
            <a:r>
              <a:rPr lang="en-US" dirty="0"/>
              <a:t>and feedback are more effective than trying to getting things right the first time. </a:t>
            </a:r>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
        <p:nvSpPr>
          <p:cNvPr id="7" name="TextBox 6"/>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61180729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
        <p:nvSpPr>
          <p:cNvPr id="10" name="TextBox 9"/>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78671343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20000"/>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
        <p:nvSpPr>
          <p:cNvPr id="8" name="TextBox 7"/>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08748720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738362748"/>
              </p:ext>
            </p:extLst>
          </p:nvPr>
        </p:nvGraphicFramePr>
        <p:xfrm>
          <a:off x="4233003" y="3834693"/>
          <a:ext cx="4479985" cy="1833880"/>
        </p:xfrm>
        <a:graphic>
          <a:graphicData uri="http://schemas.openxmlformats.org/drawingml/2006/table">
            <a:tbl>
              <a:tblPr firstRow="1" bandRow="1">
                <a:tableStyleId>{073A0DAA-6AF3-43AB-8588-CEC1D06C72B9}</a:tableStyleId>
              </a:tblPr>
              <a:tblGrid>
                <a:gridCol w="2280249"/>
                <a:gridCol w="2199736"/>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
        <p:nvSpPr>
          <p:cNvPr id="9" name="TextBox 8"/>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78671343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sz="3300" dirty="0" smtClean="0"/>
              <a:t>Key differentiator: </a:t>
            </a:r>
            <a:r>
              <a:rPr lang="en-US" sz="3300" dirty="0"/>
              <a:t>the products had integrity. </a:t>
            </a:r>
          </a:p>
          <a:p>
            <a:pPr lvl="2"/>
            <a:r>
              <a:rPr lang="en-US" sz="3300" dirty="0" smtClean="0"/>
              <a:t>External (</a:t>
            </a:r>
            <a:r>
              <a:rPr lang="en-US" sz="3300" dirty="0"/>
              <a:t>perceived</a:t>
            </a:r>
            <a:r>
              <a:rPr lang="en-US" sz="3300" dirty="0" smtClean="0"/>
              <a:t>) integrity: </a:t>
            </a:r>
            <a:br>
              <a:rPr lang="en-US" sz="3300" dirty="0" smtClean="0"/>
            </a:br>
            <a:r>
              <a:rPr lang="en-US" sz="3300" dirty="0" smtClean="0"/>
              <a:t>the totality of the product achieves a balance </a:t>
            </a:r>
            <a:r>
              <a:rPr lang="en-US" sz="3300" dirty="0"/>
              <a:t>of function, usability, reliability, and economy that delights customers. </a:t>
            </a:r>
          </a:p>
          <a:p>
            <a:pPr lvl="2"/>
            <a:r>
              <a:rPr lang="en-US" sz="3300" dirty="0" smtClean="0"/>
              <a:t>Internal (</a:t>
            </a:r>
            <a:r>
              <a:rPr lang="en-US" sz="3300" dirty="0"/>
              <a:t>conceptual</a:t>
            </a:r>
            <a:r>
              <a:rPr lang="en-US" sz="3300" dirty="0" smtClean="0"/>
              <a:t>) integrity: the system’s central concepts work together </a:t>
            </a:r>
            <a:r>
              <a:rPr lang="en-US" sz="3300" dirty="0"/>
              <a:t>as a smooth, cohesive whole. </a:t>
            </a:r>
            <a:endParaRPr lang="en-US" sz="3300"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
        <p:nvSpPr>
          <p:cNvPr id="7" name="TextBox 6"/>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7849479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normAutofit fontScale="85000" lnSpcReduction="10000"/>
          </a:bodyP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
        <p:nvSpPr>
          <p:cNvPr id="9" name="TextBox 8"/>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73414274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normAutofit fontScale="85000" lnSpcReduction="10000"/>
          </a:bodyP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p>
          <a:p>
            <a:pPr lvl="1"/>
            <a:r>
              <a:rPr lang="en-US" dirty="0" smtClean="0"/>
              <a:t>Preliminary </a:t>
            </a:r>
            <a:r>
              <a:rPr lang="en-US" dirty="0"/>
              <a:t>information is released early; information flow is not delayed until complete information is available. </a:t>
            </a:r>
          </a:p>
          <a:p>
            <a:pPr lvl="1"/>
            <a:r>
              <a:rPr lang="en-US" dirty="0" smtClean="0"/>
              <a:t>Information </a:t>
            </a:r>
            <a:r>
              <a:rPr lang="en-US" dirty="0"/>
              <a:t>is transmitted frequently in small batches, not all at once in a large batch. </a:t>
            </a:r>
          </a:p>
          <a:p>
            <a:pPr lvl="1"/>
            <a:r>
              <a:rPr lang="en-US" dirty="0" smtClean="0"/>
              <a:t>Information </a:t>
            </a:r>
            <a:r>
              <a:rPr lang="en-US" dirty="0"/>
              <a:t>flows in two directions, not just one. </a:t>
            </a:r>
          </a:p>
          <a:p>
            <a:pPr lvl="1"/>
            <a:r>
              <a:rPr lang="en-US" dirty="0" smtClean="0"/>
              <a:t>The </a:t>
            </a:r>
            <a:r>
              <a:rPr lang="en-US" dirty="0"/>
              <a:t>preferred media for transmitting information is face-to-face communication as opposed to documents. </a:t>
            </a:r>
            <a:endParaRPr lang="en-US" dirty="0">
              <a:effectLst/>
            </a:endParaRPr>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
        <p:nvSpPr>
          <p:cNvPr id="9" name="TextBox 8"/>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12731387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sz="2000" dirty="0" smtClean="0"/>
              <a:t>Toyota (1980s): </a:t>
            </a:r>
            <a:r>
              <a:rPr lang="en-US" sz="2000" dirty="0"/>
              <a:t/>
            </a:r>
            <a:br>
              <a:rPr lang="en-US" sz="2000" dirty="0"/>
            </a:br>
            <a:r>
              <a:rPr lang="en-US" sz="2000" dirty="0" smtClean="0"/>
              <a:t>"</a:t>
            </a:r>
            <a:r>
              <a:rPr lang="en-US" sz="2000" dirty="0"/>
              <a:t>Lean </a:t>
            </a:r>
            <a:r>
              <a:rPr lang="en-US" sz="2000" dirty="0" smtClean="0"/>
              <a:t>Manufacturing“, revolutionize </a:t>
            </a:r>
            <a:br>
              <a:rPr lang="en-US" sz="2000" dirty="0" smtClean="0"/>
            </a:br>
            <a:r>
              <a:rPr lang="en-US" sz="2000" dirty="0" smtClean="0"/>
              <a:t>the automotive industry</a:t>
            </a:r>
          </a:p>
          <a:p>
            <a:pPr lvl="1"/>
            <a:r>
              <a:rPr lang="en-US" sz="2000" dirty="0" smtClean="0"/>
              <a:t>eliminate </a:t>
            </a:r>
            <a:r>
              <a:rPr lang="en-US" sz="2000" dirty="0"/>
              <a:t>waste </a:t>
            </a:r>
            <a:endParaRPr lang="en-US" sz="2000" dirty="0" smtClean="0"/>
          </a:p>
          <a:p>
            <a:pPr lvl="1"/>
            <a:r>
              <a:rPr lang="en-US" sz="2000" dirty="0" smtClean="0"/>
              <a:t>streamline </a:t>
            </a:r>
            <a:r>
              <a:rPr lang="en-US" sz="2000" dirty="0"/>
              <a:t>the </a:t>
            </a:r>
            <a:r>
              <a:rPr lang="en-US" sz="2000" dirty="0" smtClean="0"/>
              <a:t>value </a:t>
            </a:r>
            <a:r>
              <a:rPr lang="en-US" sz="2000" dirty="0"/>
              <a:t>chain </a:t>
            </a:r>
            <a:r>
              <a:rPr lang="en-US" sz="2000" dirty="0" smtClean="0"/>
              <a:t/>
            </a:r>
            <a:br>
              <a:rPr lang="en-US" sz="2000" dirty="0" smtClean="0"/>
            </a:br>
            <a:r>
              <a:rPr lang="en-US" sz="2000" dirty="0" smtClean="0"/>
              <a:t>(</a:t>
            </a:r>
            <a:r>
              <a:rPr lang="en-US" sz="2000" dirty="0"/>
              <a:t>even across enterprises) </a:t>
            </a:r>
            <a:endParaRPr lang="en-US" sz="2000" dirty="0" smtClean="0"/>
          </a:p>
          <a:p>
            <a:pPr lvl="1"/>
            <a:r>
              <a:rPr lang="en-US" sz="2000" dirty="0" smtClean="0"/>
              <a:t>produce </a:t>
            </a:r>
            <a:r>
              <a:rPr lang="en-US" sz="2000" dirty="0"/>
              <a:t>on request (just in time), and </a:t>
            </a:r>
            <a:endParaRPr lang="en-US" sz="2000" dirty="0" smtClean="0"/>
          </a:p>
          <a:p>
            <a:pPr lvl="1"/>
            <a:r>
              <a:rPr lang="en-US" sz="2000" dirty="0" smtClean="0"/>
              <a:t>focus </a:t>
            </a:r>
            <a:r>
              <a:rPr lang="en-US" sz="2000" dirty="0"/>
              <a:t>on the people who add value. </a:t>
            </a:r>
            <a:endParaRPr lang="en-US" sz="2000" dirty="0" smtClean="0"/>
          </a:p>
          <a:p>
            <a:pPr lvl="1"/>
            <a:endParaRPr lang="en-US" sz="1800" dirty="0"/>
          </a:p>
          <a:p>
            <a:r>
              <a:rPr lang="en-US" sz="2000" dirty="0"/>
              <a:t>Mary and Tom </a:t>
            </a:r>
            <a:r>
              <a:rPr lang="en-US" sz="2000" dirty="0" err="1" smtClean="0"/>
              <a:t>Poppendieck</a:t>
            </a:r>
            <a:r>
              <a:rPr lang="en-US" sz="2000" dirty="0" smtClean="0"/>
              <a:t>: transferred </a:t>
            </a:r>
            <a:r>
              <a:rPr lang="en-US" sz="2000" dirty="0"/>
              <a:t>principles </a:t>
            </a:r>
            <a:r>
              <a:rPr lang="en-US" sz="2000" dirty="0" smtClean="0"/>
              <a:t/>
            </a:r>
            <a:br>
              <a:rPr lang="en-US" sz="2000" dirty="0" smtClean="0"/>
            </a:br>
            <a:r>
              <a:rPr lang="en-US" sz="2000" dirty="0" smtClean="0"/>
              <a:t>and </a:t>
            </a:r>
            <a:r>
              <a:rPr lang="en-US" sz="2000" dirty="0"/>
              <a:t>practices from </a:t>
            </a:r>
            <a:r>
              <a:rPr lang="en-US" sz="2000" dirty="0" smtClean="0"/>
              <a:t>manufacturing to </a:t>
            </a:r>
            <a:r>
              <a:rPr lang="en-US" sz="2000" dirty="0"/>
              <a:t>the software </a:t>
            </a:r>
            <a:r>
              <a:rPr lang="en-US" sz="2000" dirty="0" smtClean="0"/>
              <a:t/>
            </a:r>
            <a:br>
              <a:rPr lang="en-US" sz="2000" dirty="0" smtClean="0"/>
            </a:br>
            <a:r>
              <a:rPr lang="en-US" sz="2000" dirty="0" smtClean="0"/>
              <a:t>development</a:t>
            </a:r>
            <a:endParaRPr lang="en-US" sz="2000" dirty="0"/>
          </a:p>
          <a:p>
            <a:endParaRPr lang="en-US" sz="2000" dirty="0"/>
          </a:p>
          <a:p>
            <a:endParaRPr lang="en-US" sz="2000" dirty="0"/>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
        <p:nvSpPr>
          <p:cNvPr id="9" name="TextBox 8"/>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42271510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20"/>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
        <p:nvSpPr>
          <p:cNvPr id="7" name="Rectangle 6"/>
          <p:cNvSpPr/>
          <p:nvPr/>
        </p:nvSpPr>
        <p:spPr>
          <a:xfrm>
            <a:off x="4313207" y="6009987"/>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37831257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sp>
        <p:nvSpPr>
          <p:cNvPr id="7" name="TextBox 6"/>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15635646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687878" y="1616667"/>
            <a:ext cx="7768244" cy="4493029"/>
          </a:xfrm>
        </p:spPr>
      </p:pic>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470849256"/>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fontScale="70000" lnSpcReduction="20000"/>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
        <p:nvSpPr>
          <p:cNvPr id="4" name="TextBox 3"/>
          <p:cNvSpPr txBox="1"/>
          <p:nvPr/>
        </p:nvSpPr>
        <p:spPr>
          <a:xfrm>
            <a:off x="6048186" y="587965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70000" lnSpcReduction="2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55</a:t>
            </a:fld>
            <a:endParaRPr lang="en-US">
              <a:solidFill>
                <a:prstClr val="black">
                  <a:tint val="75000"/>
                </a:prstClr>
              </a:solidFill>
            </a:endParaRPr>
          </a:p>
        </p:txBody>
      </p:sp>
      <p:sp>
        <p:nvSpPr>
          <p:cNvPr id="7" name="TextBox 6"/>
          <p:cNvSpPr txBox="1"/>
          <p:nvPr/>
        </p:nvSpPr>
        <p:spPr>
          <a:xfrm>
            <a:off x="6058113" y="603369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2342764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work</a:t>
            </a:r>
            <a:endParaRPr lang="en-US" dirty="0"/>
          </a:p>
        </p:txBody>
      </p:sp>
      <p:sp>
        <p:nvSpPr>
          <p:cNvPr id="3" name="Content Placeholder 2"/>
          <p:cNvSpPr>
            <a:spLocks noGrp="1"/>
          </p:cNvSpPr>
          <p:nvPr>
            <p:ph sz="half" idx="1"/>
          </p:nvPr>
        </p:nvSpPr>
        <p:spPr/>
        <p:txBody>
          <a:bodyPr>
            <a:noAutofit/>
          </a:bodyPr>
          <a:lstStyle/>
          <a:p>
            <a:pPr marL="0" indent="0">
              <a:buNone/>
            </a:pPr>
            <a:r>
              <a:rPr lang="en-US" sz="34400" dirty="0" smtClean="0"/>
              <a:t>?</a:t>
            </a:r>
            <a:endParaRPr lang="en-US" sz="34400" dirty="0"/>
          </a:p>
        </p:txBody>
      </p:sp>
      <p:sp>
        <p:nvSpPr>
          <p:cNvPr id="4" name="Content Placeholder 3"/>
          <p:cNvSpPr>
            <a:spLocks noGrp="1"/>
          </p:cNvSpPr>
          <p:nvPr>
            <p:ph sz="half" idx="2"/>
          </p:nvPr>
        </p:nvSpPr>
        <p:spPr/>
        <p:txBody>
          <a:bodyPr>
            <a:normAutofit fontScale="85000" lnSpcReduction="10000"/>
          </a:bodyPr>
          <a:lstStyle/>
          <a:p>
            <a:pPr marL="0" indent="0">
              <a:buNone/>
            </a:pPr>
            <a:r>
              <a:rPr lang="en-US" dirty="0" smtClean="0"/>
              <a:t>With your neighbors:</a:t>
            </a:r>
          </a:p>
          <a:p>
            <a:r>
              <a:rPr lang="en-US" dirty="0">
                <a:solidFill>
                  <a:srgbClr val="000000"/>
                </a:solidFill>
                <a:latin typeface="Calibri"/>
                <a:ea typeface="Calibri"/>
                <a:cs typeface="Calibri"/>
              </a:rPr>
              <a:t>Give an example of a software development scenario that is suitable for lean software development and one example that is more suitable for agile software development (e.g. XP or Scrum). </a:t>
            </a:r>
            <a:endParaRPr lang="en-US" dirty="0" smtClean="0">
              <a:solidFill>
                <a:srgbClr val="000000"/>
              </a:solidFill>
              <a:latin typeface="Calibri"/>
              <a:ea typeface="Calibri"/>
              <a:cs typeface="Calibri"/>
            </a:endParaRPr>
          </a:p>
          <a:p>
            <a:r>
              <a:rPr lang="en-US" dirty="0" smtClean="0">
                <a:solidFill>
                  <a:srgbClr val="000000"/>
                </a:solidFill>
                <a:latin typeface="Calibri"/>
                <a:ea typeface="Calibri"/>
                <a:cs typeface="Calibri"/>
              </a:rPr>
              <a:t>Discuss </a:t>
            </a:r>
            <a:r>
              <a:rPr lang="en-US" dirty="0">
                <a:solidFill>
                  <a:srgbClr val="000000"/>
                </a:solidFill>
                <a:latin typeface="Calibri"/>
                <a:ea typeface="Calibri"/>
                <a:cs typeface="Calibri"/>
              </a:rPr>
              <a:t>similarities and differences between agile software development and lean software development.</a:t>
            </a:r>
            <a:endParaRPr lang="en-US" dirty="0"/>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56</a:t>
            </a:fld>
            <a:endParaRPr lang="en-US"/>
          </a:p>
        </p:txBody>
      </p:sp>
    </p:spTree>
    <p:extLst>
      <p:ext uri="{BB962C8B-B14F-4D97-AF65-F5344CB8AC3E}">
        <p14:creationId xmlns:p14="http://schemas.microsoft.com/office/powerpoint/2010/main" val="28129824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normAutofit fontScale="92500"/>
          </a:bodyPr>
          <a:lstStyle/>
          <a:p>
            <a:r>
              <a:rPr lang="en-US" sz="2600" dirty="0" smtClean="0"/>
              <a:t>Agile tends to emphasize communication at the local level</a:t>
            </a:r>
          </a:p>
          <a:p>
            <a:r>
              <a:rPr lang="en-US" sz="2600" dirty="0" smtClean="0"/>
              <a:t>Lean advocates a holistic view of the delivery chain</a:t>
            </a:r>
          </a:p>
          <a:p>
            <a:endParaRPr lang="en-US" sz="2600" dirty="0"/>
          </a:p>
          <a:p>
            <a:r>
              <a:rPr lang="en-US" sz="2600" dirty="0" smtClean="0"/>
              <a:t>XP: Decide now, change later</a:t>
            </a:r>
          </a:p>
          <a:p>
            <a:r>
              <a:rPr lang="en-US" sz="2600" dirty="0" smtClean="0"/>
              <a:t>Lean: Defer commitment</a:t>
            </a:r>
          </a:p>
          <a:p>
            <a:endParaRPr lang="en-US" sz="2600" dirty="0"/>
          </a:p>
          <a:p>
            <a:r>
              <a:rPr lang="en-US" sz="2600" dirty="0" smtClean="0"/>
              <a:t>Learning goal today:</a:t>
            </a:r>
          </a:p>
          <a:p>
            <a:pPr lvl="1"/>
            <a:r>
              <a:rPr lang="en-US" sz="2600" dirty="0" smtClean="0"/>
              <a:t>Relate </a:t>
            </a:r>
            <a:r>
              <a:rPr lang="en-US" sz="2600" dirty="0"/>
              <a:t>lean and agile</a:t>
            </a:r>
          </a:p>
          <a:p>
            <a:pPr lvl="1"/>
            <a:r>
              <a:rPr lang="en-US" sz="2600" dirty="0"/>
              <a:t>Contrast different agile methodologies</a:t>
            </a:r>
          </a:p>
          <a:p>
            <a:pPr lvl="2"/>
            <a:r>
              <a:rPr lang="en-US" sz="2600" dirty="0"/>
              <a:t>Agile has to do a lot with culture and spirit</a:t>
            </a:r>
          </a:p>
          <a:p>
            <a:endParaRPr lang="en-US"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57</a:t>
            </a:fld>
            <a:endParaRPr lang="en-US">
              <a:solidFill>
                <a:prstClr val="black">
                  <a:tint val="75000"/>
                </a:prstClr>
              </a:solidFill>
            </a:endParaRPr>
          </a:p>
        </p:txBody>
      </p:sp>
      <p:sp>
        <p:nvSpPr>
          <p:cNvPr id="4" name="Rectangle 3"/>
          <p:cNvSpPr/>
          <p:nvPr/>
        </p:nvSpPr>
        <p:spPr>
          <a:xfrm>
            <a:off x="4372305" y="6046873"/>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63598146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normAutofit/>
          </a:bodyPr>
          <a:lstStyle/>
          <a:p>
            <a:r>
              <a:rPr lang="en-US" sz="2400" dirty="0"/>
              <a:t>Yasuhiro </a:t>
            </a:r>
            <a:r>
              <a:rPr lang="en-US" sz="2400" dirty="0" err="1"/>
              <a:t>Monden</a:t>
            </a:r>
            <a:r>
              <a:rPr lang="en-US" sz="2400" dirty="0"/>
              <a:t> (1998), </a:t>
            </a:r>
            <a:r>
              <a:rPr lang="en-US" sz="2400" i="1" dirty="0"/>
              <a:t>Toyota Production System, An Integrated Approach to Just-In-Time</a:t>
            </a:r>
            <a:r>
              <a:rPr lang="en-US" sz="2400" dirty="0"/>
              <a:t>, Third edition, Norcross, GA: Engineering &amp; Management Press </a:t>
            </a:r>
          </a:p>
          <a:p>
            <a:r>
              <a:rPr lang="en-US" sz="2400" dirty="0"/>
              <a:t>Mary </a:t>
            </a:r>
            <a:r>
              <a:rPr lang="en-US" sz="2400" dirty="0" err="1"/>
              <a:t>Poppendieck</a:t>
            </a:r>
            <a:r>
              <a:rPr lang="en-US" sz="2400" dirty="0"/>
              <a:t>, Tom </a:t>
            </a:r>
            <a:r>
              <a:rPr lang="en-US" sz="2400" dirty="0" err="1"/>
              <a:t>Poppendieck</a:t>
            </a:r>
            <a:r>
              <a:rPr lang="en-US" sz="2400" dirty="0"/>
              <a:t> (2003), "Lean Software Development: An Agile Toolkit", Addison-Wesley Professional</a:t>
            </a:r>
          </a:p>
          <a:p>
            <a:endParaRPr lang="en-US" sz="2400"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58</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8840"/>
            <a:ext cx="9144000" cy="5594872"/>
          </a:xfrm>
          <a:prstGeom prst="rect">
            <a:avLst/>
          </a:prstGeom>
        </p:spPr>
      </p:pic>
      <p:pic>
        <p:nvPicPr>
          <p:cNvPr id="4" name="Picture 3"/>
          <p:cNvPicPr>
            <a:picLocks noChangeAspect="1"/>
          </p:cNvPicPr>
          <p:nvPr/>
        </p:nvPicPr>
        <p:blipFill>
          <a:blip r:embed="rId3"/>
          <a:stretch>
            <a:fillRect/>
          </a:stretch>
        </p:blipFill>
        <p:spPr>
          <a:xfrm>
            <a:off x="6214649" y="4002706"/>
            <a:ext cx="2750854" cy="273134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540085" y="672319"/>
            <a:ext cx="3691548" cy="677108"/>
          </a:xfrm>
          <a:prstGeom prst="rect">
            <a:avLst/>
          </a:prstGeom>
          <a:noFill/>
        </p:spPr>
        <p:txBody>
          <a:bodyPr wrap="none" rtlCol="0">
            <a:spAutoFit/>
          </a:bodyPr>
          <a:lstStyle/>
          <a:p>
            <a:r>
              <a:rPr lang="en-US" dirty="0" smtClean="0"/>
              <a:t>2015 – </a:t>
            </a:r>
            <a:r>
              <a:rPr lang="en-US" dirty="0" err="1" smtClean="0"/>
              <a:t>VersionOne</a:t>
            </a:r>
            <a:endParaRPr lang="en-US" dirty="0" smtClean="0"/>
          </a:p>
          <a:p>
            <a:r>
              <a:rPr lang="en-US" sz="1000" dirty="0" smtClean="0">
                <a:hlinkClick r:id="rId4"/>
              </a:rPr>
              <a:t>http</a:t>
            </a:r>
            <a:r>
              <a:rPr lang="en-US" sz="1000" dirty="0">
                <a:hlinkClick r:id="rId4"/>
              </a:rPr>
              <a:t>://info.versionone.com/state-of-agile-report-thank-</a:t>
            </a:r>
            <a:r>
              <a:rPr lang="en-US" sz="1000" dirty="0" smtClean="0">
                <a:hlinkClick r:id="rId4"/>
              </a:rPr>
              <a:t>you.html</a:t>
            </a:r>
            <a:endParaRPr lang="en-US" sz="1000" dirty="0" smtClean="0"/>
          </a:p>
          <a:p>
            <a:endParaRPr lang="en-US" sz="1000" dirty="0"/>
          </a:p>
        </p:txBody>
      </p:sp>
    </p:spTree>
    <p:extLst>
      <p:ext uri="{BB962C8B-B14F-4D97-AF65-F5344CB8AC3E}">
        <p14:creationId xmlns:p14="http://schemas.microsoft.com/office/powerpoint/2010/main" val="359573210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as Manufacturing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5238910"/>
              </p:ext>
            </p:extLst>
          </p:nvPr>
        </p:nvGraphicFramePr>
        <p:xfrm>
          <a:off x="457200" y="1787099"/>
          <a:ext cx="8229600" cy="4389120"/>
        </p:xfrm>
        <a:graphic>
          <a:graphicData uri="http://schemas.openxmlformats.org/drawingml/2006/table">
            <a:tbl>
              <a:tblPr firstRow="1" bandRow="1">
                <a:tableStyleId>{5C22544A-7EE6-4342-B048-85BDC9FD1C3A}</a:tableStyleId>
              </a:tblPr>
              <a:tblGrid>
                <a:gridCol w="633046"/>
                <a:gridCol w="3103713"/>
                <a:gridCol w="4492841"/>
              </a:tblGrid>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Manufacturing Mass Production </a:t>
                      </a:r>
                      <a:endParaRPr lang="en-US"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lt1"/>
                          </a:solidFill>
                          <a:effectLst/>
                          <a:latin typeface="+mn-lt"/>
                          <a:ea typeface="+mn-ea"/>
                          <a:cs typeface="+mn-cs"/>
                        </a:rPr>
                        <a:t>Waterfall Model </a:t>
                      </a:r>
                      <a:endParaRPr lang="en-US" dirty="0" smtClean="0"/>
                    </a:p>
                    <a:p>
                      <a:endParaRPr lang="en-US" dirty="0"/>
                    </a:p>
                  </a:txBody>
                  <a:tcPr/>
                </a:tc>
              </a:tr>
              <a:tr h="370840">
                <a:tc>
                  <a:txBody>
                    <a:bodyPr/>
                    <a:lstStyle/>
                    <a:p>
                      <a:pPr algn="ctr"/>
                      <a:r>
                        <a:rPr lang="en-US" dirty="0" smtClean="0"/>
                        <a:t>Hidden Cost</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Transportation</a:t>
                      </a:r>
                    </a:p>
                    <a:p>
                      <a:pPr marL="285750" indent="-285750">
                        <a:buFont typeface="Arial"/>
                        <a:buChar char="•"/>
                      </a:pPr>
                      <a:r>
                        <a:rPr lang="en-US" sz="1800" b="0" kern="1200" dirty="0" smtClean="0">
                          <a:solidFill>
                            <a:srgbClr val="000000"/>
                          </a:solidFill>
                          <a:effectLst/>
                          <a:latin typeface="+mn-lt"/>
                          <a:ea typeface="+mn-ea"/>
                          <a:cs typeface="+mn-cs"/>
                        </a:rPr>
                        <a:t>Managing inventory and storage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Capital costs of inventory</a:t>
                      </a:r>
                      <a:endParaRPr lang="en-US" b="0" dirty="0">
                        <a:solidFill>
                          <a:srgbClr val="000000"/>
                        </a:solidFill>
                      </a:endParaRPr>
                    </a:p>
                  </a:txBody>
                  <a:tcPr/>
                </a:tc>
                <a:tc>
                  <a:txBody>
                    <a:bodyPr/>
                    <a:lstStyle/>
                    <a:p>
                      <a:pPr marL="285750" indent="-285750">
                        <a:buFont typeface="Arial"/>
                        <a:buChar char="•"/>
                      </a:pPr>
                      <a:r>
                        <a:rPr lang="en-US" sz="1800" b="0" kern="1200" dirty="0" smtClean="0">
                          <a:solidFill>
                            <a:srgbClr val="000000"/>
                          </a:solidFill>
                          <a:effectLst/>
                          <a:latin typeface="+mn-lt"/>
                          <a:ea typeface="+mn-ea"/>
                          <a:cs typeface="+mn-cs"/>
                        </a:rPr>
                        <a:t>Handoffs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Lots of open items; can lead to overwhelming the workforce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Cost of training people to build software </a:t>
                      </a:r>
                      <a:endParaRPr lang="en-US" b="0" dirty="0">
                        <a:solidFill>
                          <a:srgbClr val="000000"/>
                        </a:solidFill>
                      </a:endParaRPr>
                    </a:p>
                  </a:txBody>
                  <a:tcPr/>
                </a:tc>
              </a:tr>
              <a:tr h="370840">
                <a:tc>
                  <a:txBody>
                    <a:bodyPr/>
                    <a:lstStyle/>
                    <a:p>
                      <a:pPr algn="ctr"/>
                      <a:r>
                        <a:rPr lang="en-US" dirty="0" smtClean="0"/>
                        <a:t>Risks</a:t>
                      </a:r>
                      <a:endParaRPr lang="en-US" dirty="0"/>
                    </a:p>
                  </a:txBody>
                  <a:tcPr vert="vert270" anchor="ctr"/>
                </a:tc>
                <a:tc>
                  <a:txBody>
                    <a:bodyPr/>
                    <a:lstStyle/>
                    <a:p>
                      <a:pPr marL="285750" indent="-285750">
                        <a:buFont typeface="Arial"/>
                        <a:buChar char="•"/>
                      </a:pPr>
                      <a:r>
                        <a:rPr lang="en-US" sz="1800" b="0" kern="1200" dirty="0" smtClean="0">
                          <a:solidFill>
                            <a:srgbClr val="000000"/>
                          </a:solidFill>
                          <a:effectLst/>
                          <a:latin typeface="+mn-lt"/>
                          <a:ea typeface="+mn-ea"/>
                          <a:cs typeface="+mn-cs"/>
                        </a:rPr>
                        <a:t>Building things you don’t need because production goes on after needs go away </a:t>
                      </a:r>
                      <a:endParaRPr lang="en-US" b="0" dirty="0" smtClean="0">
                        <a:solidFill>
                          <a:srgbClr val="000000"/>
                        </a:solidFill>
                      </a:endParaRPr>
                    </a:p>
                    <a:p>
                      <a:pPr marL="285750" indent="-285750">
                        <a:buFont typeface="Arial"/>
                        <a:buChar char="•"/>
                      </a:pPr>
                      <a:r>
                        <a:rPr lang="en-US" sz="1800" b="0" kern="1200" dirty="0" smtClean="0">
                          <a:solidFill>
                            <a:srgbClr val="000000"/>
                          </a:solidFill>
                          <a:effectLst/>
                          <a:latin typeface="+mn-lt"/>
                          <a:ea typeface="+mn-ea"/>
                          <a:cs typeface="+mn-cs"/>
                        </a:rPr>
                        <a:t>Inventory becoming obsolete Huge latency if an error occurs </a:t>
                      </a:r>
                      <a:endParaRPr lang="en-US" b="0" dirty="0">
                        <a:solidFill>
                          <a:srgbClr val="000000"/>
                        </a:solidFill>
                      </a:endParaRPr>
                    </a:p>
                  </a:txBody>
                  <a:tcPr/>
                </a:tc>
                <a:tc>
                  <a:txBody>
                    <a:bodyPr/>
                    <a:lstStyle/>
                    <a:p>
                      <a:pPr marL="285750" indent="-285750">
                        <a:buFont typeface="Arial"/>
                        <a:buChar char="•"/>
                      </a:pPr>
                      <a:r>
                        <a:rPr lang="en-US" sz="1800" b="0" kern="1200" dirty="0" smtClean="0">
                          <a:solidFill>
                            <a:schemeClr val="tx1"/>
                          </a:solidFill>
                          <a:effectLst/>
                          <a:latin typeface="+mn-lt"/>
                          <a:ea typeface="+mn-ea"/>
                          <a:cs typeface="+mn-cs"/>
                        </a:rPr>
                        <a:t>Building things you don’t need because requirements aren’t clear or customers change their minds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Knowledge degrading quickly</a:t>
                      </a:r>
                      <a:br>
                        <a:rPr lang="en-US" sz="1800" b="0" kern="1200" dirty="0" smtClean="0">
                          <a:solidFill>
                            <a:schemeClr val="tx1"/>
                          </a:solidFill>
                          <a:effectLst/>
                          <a:latin typeface="+mn-lt"/>
                          <a:ea typeface="+mn-ea"/>
                          <a:cs typeface="+mn-cs"/>
                        </a:rPr>
                      </a:br>
                      <a:r>
                        <a:rPr lang="en-US" sz="1800" b="0" kern="1200" dirty="0" smtClean="0">
                          <a:solidFill>
                            <a:schemeClr val="tx1"/>
                          </a:solidFill>
                          <a:effectLst/>
                          <a:latin typeface="+mn-lt"/>
                          <a:ea typeface="+mn-ea"/>
                          <a:cs typeface="+mn-cs"/>
                        </a:rPr>
                        <a:t>If a line is discontinued, all WIP wasted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requirements discovered late in the process </a:t>
                      </a:r>
                      <a:endParaRPr lang="en-US" b="0" dirty="0" smtClean="0">
                        <a:solidFill>
                          <a:schemeClr val="tx1"/>
                        </a:solidFill>
                      </a:endParaRPr>
                    </a:p>
                    <a:p>
                      <a:pPr marL="285750" indent="-285750">
                        <a:buFont typeface="Arial"/>
                        <a:buChar char="•"/>
                      </a:pPr>
                      <a:r>
                        <a:rPr lang="en-US" sz="1800" b="0" kern="1200" dirty="0" smtClean="0">
                          <a:solidFill>
                            <a:schemeClr val="tx1"/>
                          </a:solidFill>
                          <a:effectLst/>
                          <a:latin typeface="+mn-lt"/>
                          <a:ea typeface="+mn-ea"/>
                          <a:cs typeface="+mn-cs"/>
                        </a:rPr>
                        <a:t>Errors in completed code discovered late in testing </a:t>
                      </a:r>
                      <a:endParaRPr lang="en-US" b="0" dirty="0" smtClean="0">
                        <a:solidFill>
                          <a:schemeClr val="tx1"/>
                        </a:solidFill>
                      </a:endParaRPr>
                    </a:p>
                  </a:txBody>
                  <a:tcPr/>
                </a:tc>
              </a:tr>
            </a:tbl>
          </a:graphicData>
        </a:graphic>
      </p:graphicFrame>
      <p:sp>
        <p:nvSpPr>
          <p:cNvPr id="5" name="Rectangle 4"/>
          <p:cNvSpPr/>
          <p:nvPr/>
        </p:nvSpPr>
        <p:spPr>
          <a:xfrm>
            <a:off x="4114800" y="619612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Tree>
    <p:extLst>
      <p:ext uri="{BB962C8B-B14F-4D97-AF65-F5344CB8AC3E}">
        <p14:creationId xmlns:p14="http://schemas.microsoft.com/office/powerpoint/2010/main" val="441129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fontScale="77500" lnSpcReduction="20000"/>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
        <p:nvSpPr>
          <p:cNvPr id="4" name="Rectangle 3"/>
          <p:cNvSpPr/>
          <p:nvPr/>
        </p:nvSpPr>
        <p:spPr>
          <a:xfrm>
            <a:off x="611188" y="5923640"/>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7" name="Rectangle 6"/>
          <p:cNvSpPr/>
          <p:nvPr/>
        </p:nvSpPr>
        <p:spPr bwMode="auto">
          <a:xfrm>
            <a:off x="6718041" y="355729"/>
            <a:ext cx="2332068" cy="130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rPr>
              <a:t>Related to</a:t>
            </a:r>
            <a:r>
              <a:rPr lang="en-US" sz="2400" dirty="0" smtClean="0"/>
              <a:t>, but not the same as agile mindset!</a:t>
            </a:r>
            <a:endParaRPr kumimoji="0" lang="en-US" sz="24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0970642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70000" lnSpcReduction="2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4" name="TextBox 3"/>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43635110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fontScale="92500" lnSpcReduction="20000"/>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6058113" y="5926108"/>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4945</TotalTime>
  <Words>4266</Words>
  <Application>Microsoft Macintosh PowerPoint</Application>
  <PresentationFormat>On-screen Show (4:3)</PresentationFormat>
  <Paragraphs>664</Paragraphs>
  <Slides>59</Slides>
  <Notes>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59</vt:i4>
      </vt:variant>
    </vt:vector>
  </HeadingPairs>
  <TitlesOfParts>
    <vt:vector size="68" baseType="lpstr">
      <vt:lpstr>Calibri</vt:lpstr>
      <vt:lpstr>Calibri Light</vt:lpstr>
      <vt:lpstr>Georgia</vt:lpstr>
      <vt:lpstr>Times</vt:lpstr>
      <vt:lpstr>Wingdings</vt:lpstr>
      <vt:lpstr>Arial</vt:lpstr>
      <vt:lpstr>Chalmers-Gu</vt:lpstr>
      <vt:lpstr>Vorlage</vt:lpstr>
      <vt:lpstr>Office Theme</vt:lpstr>
      <vt:lpstr>Lean Software Development</vt:lpstr>
      <vt:lpstr>Administrative stuff</vt:lpstr>
      <vt:lpstr>Sprint 2</vt:lpstr>
      <vt:lpstr>Course Objectives</vt:lpstr>
      <vt:lpstr>Lean History</vt:lpstr>
      <vt:lpstr>Software Development as Manufacturing</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Group work</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Example in Automotive Ecosystem</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Group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Group work</vt:lpstr>
      <vt:lpstr>Agile vs. Lean</vt:lpstr>
      <vt:lpstr>Further reading</vt:lpstr>
      <vt:lpstr>PowerPoint Presentation</vt:lpstr>
    </vt:vector>
  </TitlesOfParts>
  <Manager/>
  <Company>Chalmers | University of Gothenburg</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120</cp:revision>
  <dcterms:created xsi:type="dcterms:W3CDTF">2014-03-30T16:51:02Z</dcterms:created>
  <dcterms:modified xsi:type="dcterms:W3CDTF">2017-04-21T11:03:03Z</dcterms:modified>
  <cp:category/>
</cp:coreProperties>
</file>